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3" roundtripDataSignature="AMtx7mhH7JNYBms/eiATrGOiY9XL+r6Q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/>
              <a:t>Comentário</a:t>
            </a:r>
            <a:r>
              <a:rPr lang="pt-BR"/>
              <a:t>: A opção d é correta porque file.read().splitlines() lê todo o conteúdo do arquivo como uma string única e, em seguida, usa .splitlines() para dividir essa string em uma lista de linhas, removendo os caracteres de nova linha. Isso facilita o processo de escolher uma palavra aleatoriamente da lista sem preocupações adicionais sobre o manuseio de caracteres de nova linha.</a:t>
            </a:r>
            <a:endParaRPr/>
          </a:p>
        </p:txBody>
      </p:sp>
      <p:sp>
        <p:nvSpPr>
          <p:cNvPr id="256" name="Google Shape;25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" name="Google Shape;33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4" name="Google Shape;35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" name="Google Shape;36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9" name="Google Shape;38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0" name="Google Shape;40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382" y="1"/>
            <a:ext cx="9190386" cy="513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0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3.jp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4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9" Type="http://schemas.openxmlformats.org/officeDocument/2006/relationships/image" Target="../media/image33.png"/><Relationship Id="rId5" Type="http://schemas.openxmlformats.org/officeDocument/2006/relationships/image" Target="../media/image2.png"/><Relationship Id="rId6" Type="http://schemas.openxmlformats.org/officeDocument/2006/relationships/hyperlink" Target="https://docs.google.com/document/d/1WE_h5mRLM2-mrhGsmSJXzpL68iLCU_Yz/edit?usp=drive_link&amp;ouid=111990524911817921609&amp;rtpof=true&amp;sd=true" TargetMode="External"/><Relationship Id="rId7" Type="http://schemas.openxmlformats.org/officeDocument/2006/relationships/image" Target="../media/image37.png"/><Relationship Id="rId8" Type="http://schemas.openxmlformats.org/officeDocument/2006/relationships/hyperlink" Target="https://github.com/alura-cursos/Curso-Python-3-parte-2-Avan-ando-na-linguagem/archive/capitulo6.zip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3.jpg"/><Relationship Id="rId6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7" Type="http://schemas.openxmlformats.org/officeDocument/2006/relationships/image" Target="../media/image30.png"/><Relationship Id="rId8" Type="http://schemas.openxmlformats.org/officeDocument/2006/relationships/hyperlink" Target="https://cursos.alura.com.br/course/python-3-avancando-na-linguage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image" Target="../media/image24.gif"/><Relationship Id="rId7" Type="http://schemas.openxmlformats.org/officeDocument/2006/relationships/image" Target="../media/image38.png"/><Relationship Id="rId8" Type="http://schemas.openxmlformats.org/officeDocument/2006/relationships/hyperlink" Target="https://cursos.alura.com.br/course/python-3-avancando-na-linguagem/task/25158" TargetMode="External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9" Type="http://schemas.openxmlformats.org/officeDocument/2006/relationships/image" Target="../media/image27.png"/><Relationship Id="rId5" Type="http://schemas.openxmlformats.org/officeDocument/2006/relationships/image" Target="../media/image2.png"/><Relationship Id="rId6" Type="http://schemas.openxmlformats.org/officeDocument/2006/relationships/image" Target="../media/image24.gif"/><Relationship Id="rId7" Type="http://schemas.openxmlformats.org/officeDocument/2006/relationships/image" Target="../media/image38.png"/><Relationship Id="rId8" Type="http://schemas.openxmlformats.org/officeDocument/2006/relationships/hyperlink" Target="https://cursos.alura.com.br/course/python-3-avancando-na-linguagem/task/25164" TargetMode="External"/></Relationships>
</file>

<file path=ppt/slides/_rels/slide2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9" Type="http://schemas.openxmlformats.org/officeDocument/2006/relationships/image" Target="../media/image28.png"/><Relationship Id="rId5" Type="http://schemas.openxmlformats.org/officeDocument/2006/relationships/image" Target="../media/image2.png"/><Relationship Id="rId6" Type="http://schemas.openxmlformats.org/officeDocument/2006/relationships/image" Target="../media/image24.gif"/><Relationship Id="rId7" Type="http://schemas.openxmlformats.org/officeDocument/2006/relationships/image" Target="../media/image38.png"/><Relationship Id="rId8" Type="http://schemas.openxmlformats.org/officeDocument/2006/relationships/hyperlink" Target="https://cursos.alura.com.br/course/python-3-avancando-na-linguagem/task/25166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36.png"/><Relationship Id="rId7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9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hyperlink" Target="https://play.google.com/store/apps/details?id=br.com.alura.mobi&amp;hl=pt_BR&amp;pli=1" TargetMode="External"/><Relationship Id="rId8" Type="http://schemas.openxmlformats.org/officeDocument/2006/relationships/hyperlink" Target="https://apps.apple.com/br/app/alura-cursos-online/id1225776635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32.gif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5.png"/><Relationship Id="rId7" Type="http://schemas.openxmlformats.org/officeDocument/2006/relationships/image" Target="../media/image4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/>
          <p:nvPr/>
        </p:nvSpPr>
        <p:spPr>
          <a:xfrm>
            <a:off x="109788" y="101089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479" y="198521"/>
            <a:ext cx="1112921" cy="589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4403558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>
            <p:ph type="ctrTitle"/>
          </p:nvPr>
        </p:nvSpPr>
        <p:spPr>
          <a:xfrm>
            <a:off x="3614710" y="1049315"/>
            <a:ext cx="4744200" cy="117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 sz="3400">
                <a:latin typeface="Calibri"/>
                <a:ea typeface="Calibri"/>
                <a:cs typeface="Calibri"/>
                <a:sym typeface="Calibri"/>
              </a:rPr>
              <a:t>Curso Técnico Profissional</a:t>
            </a:r>
            <a:br>
              <a:rPr lang="pt-BR" sz="3400"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34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750443" y="2485962"/>
            <a:ext cx="4608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PROGRAMAÇÃO NO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DESENVOLVIMENTO DE 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SISTEMAS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3ª SÉRIE</a:t>
            </a:r>
            <a:endParaRPr sz="2000"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Escrita e leitura de arquivos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2000"/>
              <a:t>Aula 15</a:t>
            </a:r>
            <a:endParaRPr sz="2000"/>
          </a:p>
        </p:txBody>
      </p:sp>
      <p:pic>
        <p:nvPicPr>
          <p:cNvPr descr="Ícone&#10;&#10;Descrição gerada automaticamente" id="62" name="Google Shape;6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313" y="788192"/>
            <a:ext cx="3588820" cy="35888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, nome da empresa&#10;&#10;Descrição gerada automaticamente" id="169" name="Google Shape;1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71" name="Google Shape;1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0"/>
          <p:cNvSpPr txBox="1"/>
          <p:nvPr/>
        </p:nvSpPr>
        <p:spPr>
          <a:xfrm>
            <a:off x="243850" y="78975"/>
            <a:ext cx="854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0"/>
          <p:cNvSpPr txBox="1"/>
          <p:nvPr/>
        </p:nvSpPr>
        <p:spPr>
          <a:xfrm>
            <a:off x="285350" y="3087175"/>
            <a:ext cx="85422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Essas operações permitem que um programa persista dados entre as execuções, leia informações de configuração, ou até mesmo selecione elementos aleatórios de uma lista pré-definida, como palavras para um jogo da forca.</a:t>
            </a:r>
            <a:endParaRPr b="1" i="1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0"/>
          <p:cNvSpPr txBox="1"/>
          <p:nvPr/>
        </p:nvSpPr>
        <p:spPr>
          <a:xfrm>
            <a:off x="243850" y="725475"/>
            <a:ext cx="5084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contexto da programação, especialmente ao desenvolver jogos ou aplicativos que necessitam de um conjunto dinâmico de dados, como um jogo da forca, a habilidade de escrever e ler arquivos torna-se fundamental. </a:t>
            </a:r>
            <a:endParaRPr/>
          </a:p>
        </p:txBody>
      </p:sp>
      <p:pic>
        <p:nvPicPr>
          <p:cNvPr id="175" name="Google Shape;17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572100" y="189500"/>
            <a:ext cx="2859975" cy="2859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verno do Paraná prorroga prazo do edital para projeto da Ponte de  Guaratuba - RÁDIO 104 MAIS FM" id="176" name="Google Shape;176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82" name="Google Shape;18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83" name="Google Shape;18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85" name="Google Shape;18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1"/>
          <p:cNvSpPr txBox="1"/>
          <p:nvPr/>
        </p:nvSpPr>
        <p:spPr>
          <a:xfrm>
            <a:off x="163899" y="136245"/>
            <a:ext cx="8676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7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Escrevendo em um Arquivo</a:t>
            </a:r>
            <a:endParaRPr b="0" i="0" sz="37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1"/>
          <p:cNvSpPr txBox="1"/>
          <p:nvPr/>
        </p:nvSpPr>
        <p:spPr>
          <a:xfrm>
            <a:off x="264800" y="930325"/>
            <a:ext cx="85755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Escrever em um arquivo em Python é realizado usando a função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open()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 o modo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'w' (write)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'a' (append)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O modo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'w'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cria um novo arquivo ou sobrescreve o existente, enquanto 'a' adiciona ao final do arquivo sem apagar seu conteúdo atual. 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1"/>
          <p:cNvSpPr txBox="1"/>
          <p:nvPr/>
        </p:nvSpPr>
        <p:spPr>
          <a:xfrm>
            <a:off x="613350" y="2825275"/>
            <a:ext cx="43602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Isso é útil para atualizar </a:t>
            </a:r>
            <a:r>
              <a:rPr b="1" i="1"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logs</a:t>
            </a:r>
            <a:r>
              <a:rPr b="1"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resultados de jogos ou listas de palavras.</a:t>
            </a:r>
            <a:endParaRPr b="1" sz="1900"/>
          </a:p>
        </p:txBody>
      </p:sp>
      <p:pic>
        <p:nvPicPr>
          <p:cNvPr id="189" name="Google Shape;18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2626" y="2571751"/>
            <a:ext cx="2394374" cy="239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95" name="Google Shape;19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96" name="Google Shape;19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98" name="Google Shape;19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 txBox="1"/>
          <p:nvPr/>
        </p:nvSpPr>
        <p:spPr>
          <a:xfrm>
            <a:off x="149124" y="143645"/>
            <a:ext cx="867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Lendo um Arquivo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 txBox="1"/>
          <p:nvPr/>
        </p:nvSpPr>
        <p:spPr>
          <a:xfrm>
            <a:off x="220225" y="910975"/>
            <a:ext cx="30951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Ler um arquivo envolve abrir o arquivo em modo de leitura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('r')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utilizar métodos como 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.read()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.readline()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 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.readlines()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acessar seu conteúdo. 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2"/>
          <p:cNvSpPr txBox="1"/>
          <p:nvPr/>
        </p:nvSpPr>
        <p:spPr>
          <a:xfrm>
            <a:off x="6498400" y="733325"/>
            <a:ext cx="23814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Isso permite ao programa obter dados necessários para sua execução, como carregar uma lista de palavras para um jogo.</a:t>
            </a:r>
            <a:endParaRPr/>
          </a:p>
        </p:txBody>
      </p:sp>
      <p:pic>
        <p:nvPicPr>
          <p:cNvPr id="202" name="Google Shape;20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2150" y="485975"/>
            <a:ext cx="4575000" cy="45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1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2409186" y="753186"/>
            <a:ext cx="4101475" cy="410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verno do Paraná prorroga prazo do edital para projeto da Ponte de  Guaratuba - RÁDIO 104 MAIS FM" id="209" name="Google Shape;20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10" name="Google Shape;21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12" name="Google Shape;21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3"/>
          <p:cNvSpPr txBox="1"/>
          <p:nvPr/>
        </p:nvSpPr>
        <p:spPr>
          <a:xfrm>
            <a:off x="156524" y="136245"/>
            <a:ext cx="867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Escolhendo uma Palavra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"/>
          <p:cNvSpPr txBox="1"/>
          <p:nvPr/>
        </p:nvSpPr>
        <p:spPr>
          <a:xfrm>
            <a:off x="214300" y="952500"/>
            <a:ext cx="87276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Após ler as palavras de um arquivo, podemos escolher uma aleatoriamente usando o módulo random. Isso permite diversificar a experiência do usuário em jogos, como o da forca, ao não repetir constantemente as mesmas palavras.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20" name="Google Shape;22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21" name="Google Shape;2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23" name="Google Shape;22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4"/>
          <p:cNvSpPr txBox="1"/>
          <p:nvPr/>
        </p:nvSpPr>
        <p:spPr>
          <a:xfrm>
            <a:off x="109799" y="78970"/>
            <a:ext cx="867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Finalidade e Utilização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220449" y="804700"/>
            <a:ext cx="38886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escrita e leitura de arquivos ampliam significativamente as possibilidades de um programa, permitindo a manipulação de uma grande quantidade de dados de forma eficiente e a criação de experiências de usuário mais ricas e variadas.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4323200" y="804700"/>
            <a:ext cx="4556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 exemplo, um jogo da forca que escolhe palavras de um vasto arquivo de texto oferece um desafio novo e interessante a cada rodada.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6700" y="2571750"/>
            <a:ext cx="2949700" cy="23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33" name="Google Shape;23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34" name="Google Shape;23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36" name="Google Shape;23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5"/>
          <p:cNvSpPr txBox="1"/>
          <p:nvPr/>
        </p:nvSpPr>
        <p:spPr>
          <a:xfrm>
            <a:off x="163899" y="121445"/>
            <a:ext cx="867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Exemplos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5"/>
          <p:cNvSpPr txBox="1"/>
          <p:nvPr/>
        </p:nvSpPr>
        <p:spPr>
          <a:xfrm>
            <a:off x="982639" y="2982276"/>
            <a:ext cx="34338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Clique aqui para ter acesso aos arquivos do projeto! 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1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450" y="1266813"/>
            <a:ext cx="298132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5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2963" y="2735150"/>
            <a:ext cx="3758476" cy="16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46" name="Google Shape;24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47" name="Google Shape;24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49" name="Google Shape;24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6"/>
          <p:cNvSpPr txBox="1"/>
          <p:nvPr/>
        </p:nvSpPr>
        <p:spPr>
          <a:xfrm>
            <a:off x="259975" y="306225"/>
            <a:ext cx="78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para a fixação do conteúdo estudado 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6"/>
          <p:cNvSpPr txBox="1"/>
          <p:nvPr/>
        </p:nvSpPr>
        <p:spPr>
          <a:xfrm>
            <a:off x="193475" y="1109188"/>
            <a:ext cx="86199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método é usado para ler todas as linhas de um arquivo de texto em Python e armazená-las como uma lista, permitindo a escolha de uma palavra aleatoriamente?</a:t>
            </a:r>
            <a:endParaRPr b="1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file.read()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file.readlines()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file.readline()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file.read().splitlines()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5275" y="3248718"/>
            <a:ext cx="1467850" cy="146068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6"/>
          <p:cNvSpPr txBox="1"/>
          <p:nvPr/>
        </p:nvSpPr>
        <p:spPr>
          <a:xfrm>
            <a:off x="5273188" y="35771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2400">
                <a:solidFill>
                  <a:srgbClr val="004AAD"/>
                </a:solidFill>
              </a:rPr>
              <a:t>Responda em seu caderno!</a:t>
            </a:r>
            <a:endParaRPr b="1" sz="2400">
              <a:solidFill>
                <a:srgbClr val="004AAD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59" name="Google Shape;25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60" name="Google Shape;26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62" name="Google Shape;26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7"/>
          <p:cNvSpPr txBox="1"/>
          <p:nvPr/>
        </p:nvSpPr>
        <p:spPr>
          <a:xfrm>
            <a:off x="149125" y="136250"/>
            <a:ext cx="78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30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 correta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7"/>
          <p:cNvSpPr txBox="1"/>
          <p:nvPr/>
        </p:nvSpPr>
        <p:spPr>
          <a:xfrm>
            <a:off x="204025" y="746700"/>
            <a:ext cx="86346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método é usado para ler todas as linhas de um arquivo de texto em Python e armazená-las como uma lista, permitindo a escolha de uma palavra aleatoriamente?</a:t>
            </a:r>
            <a:endParaRPr b="1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file.read()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file.readlines()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file.readline()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file.read().splitlines()</a:t>
            </a:r>
            <a:endParaRPr b="0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Resposta Correta: </a:t>
            </a:r>
            <a:r>
              <a:rPr lang="pt-B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file.read().splitlines()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71" name="Google Shape;27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8"/>
          <p:cNvSpPr txBox="1"/>
          <p:nvPr/>
        </p:nvSpPr>
        <p:spPr>
          <a:xfrm>
            <a:off x="171300" y="151020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8"/>
          <p:cNvSpPr txBox="1"/>
          <p:nvPr/>
        </p:nvSpPr>
        <p:spPr>
          <a:xfrm>
            <a:off x="259975" y="1008450"/>
            <a:ext cx="46761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manipulação de arquivos em Python para leitura e escrita amplia a dinâmica de jogos, como o da forca, permitindo a utilização de dados externos para uma experiência renovada a cada partida.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075" y="745350"/>
            <a:ext cx="3943725" cy="3943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verno do Paraná prorroga prazo do edital para projeto da Ponte de  Guaratuba - RÁDIO 104 MAIS FM" id="275" name="Google Shape;27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76" name="Google Shape;27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82" name="Google Shape;28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83" name="Google Shape;28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85" name="Google Shape;28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9"/>
          <p:cNvSpPr txBox="1"/>
          <p:nvPr/>
        </p:nvSpPr>
        <p:spPr>
          <a:xfrm>
            <a:off x="259975" y="134775"/>
            <a:ext cx="74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Prática na Plataforma Alura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9"/>
          <p:cNvSpPr txBox="1"/>
          <p:nvPr/>
        </p:nvSpPr>
        <p:spPr>
          <a:xfrm>
            <a:off x="263696" y="578562"/>
            <a:ext cx="8375479" cy="492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plataforma Alura vamos acessar o seguinte curso: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9"/>
          <p:cNvSpPr txBox="1"/>
          <p:nvPr/>
        </p:nvSpPr>
        <p:spPr>
          <a:xfrm>
            <a:off x="356937" y="3554810"/>
            <a:ext cx="828223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recomendação é que você continue esse curso extraclasse, pois ele traz um conteúdo essencial para compreender sobre o referido tema.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8667" y="1130744"/>
            <a:ext cx="4213066" cy="186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71870" y="1030587"/>
            <a:ext cx="2053711" cy="206568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9"/>
          <p:cNvSpPr txBox="1"/>
          <p:nvPr/>
        </p:nvSpPr>
        <p:spPr>
          <a:xfrm>
            <a:off x="356937" y="3187294"/>
            <a:ext cx="7761827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o curso: </a:t>
            </a: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https://cursos.alura.com.br/course/python-3-avancando-na-linguagem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00" y="4521851"/>
            <a:ext cx="1653000" cy="5268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97" name="Google Shape;29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98" name="Google Shape;29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00" name="Google Shape;30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0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Escrevendo em um arquivo</a:t>
            </a:r>
            <a:endParaRPr/>
          </a:p>
        </p:txBody>
      </p:sp>
      <p:sp>
        <p:nvSpPr>
          <p:cNvPr id="302" name="Google Shape;302;p20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03" name="Google Shape;30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0"/>
          <p:cNvSpPr txBox="1"/>
          <p:nvPr/>
        </p:nvSpPr>
        <p:spPr>
          <a:xfrm>
            <a:off x="885824" y="4417600"/>
            <a:ext cx="7559351" cy="292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https://cursos.alura.com.br/course/python-3-avancando-na-linguagem/task/25158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06" name="Google Shape;306;p20"/>
          <p:cNvSpPr txBox="1"/>
          <p:nvPr/>
        </p:nvSpPr>
        <p:spPr>
          <a:xfrm>
            <a:off x="2371835" y="1263918"/>
            <a:ext cx="5113876" cy="267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escrever em um arquivo em Python, use open('arquivo.txt', 'w') para abrir (criando se não existir) e write() para adicionar conteúdo. Exemplo: with open('arquivo.txt', 'w') as f: f.write('Hello, world!'). Fecha automaticamente com with.</a:t>
            </a:r>
            <a:endParaRPr/>
          </a:p>
        </p:txBody>
      </p:sp>
      <p:sp>
        <p:nvSpPr>
          <p:cNvPr id="307" name="Google Shape;307;p20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92807" y="795922"/>
            <a:ext cx="1017293" cy="1051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4369" y="696055"/>
            <a:ext cx="2014716" cy="360370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0"/>
          <p:cNvSpPr/>
          <p:nvPr/>
        </p:nvSpPr>
        <p:spPr>
          <a:xfrm>
            <a:off x="294369" y="1008641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0"/>
          <p:cNvSpPr/>
          <p:nvPr/>
        </p:nvSpPr>
        <p:spPr>
          <a:xfrm>
            <a:off x="294369" y="1828505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17" name="Google Shape;31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18" name="Google Shape;31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20" name="Google Shape;32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1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Lendo um arquivo</a:t>
            </a:r>
            <a:endParaRPr/>
          </a:p>
        </p:txBody>
      </p:sp>
      <p:sp>
        <p:nvSpPr>
          <p:cNvPr id="322" name="Google Shape;322;p21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23" name="Google Shape;32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1"/>
          <p:cNvSpPr txBox="1"/>
          <p:nvPr/>
        </p:nvSpPr>
        <p:spPr>
          <a:xfrm>
            <a:off x="885824" y="4417600"/>
            <a:ext cx="7559351" cy="292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https://cursos.alura.com.br/course/python-3-avancando-na-linguagem/task/25164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26" name="Google Shape;326;p21"/>
          <p:cNvSpPr txBox="1"/>
          <p:nvPr/>
        </p:nvSpPr>
        <p:spPr>
          <a:xfrm>
            <a:off x="2371835" y="1263918"/>
            <a:ext cx="5113876" cy="267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ler um arquivo em Python, utilize open('arquivo.txt', 'r') e o método read() para acessar seu conteúdo. Por exemplo: with open('arquivo.txt', 'r') as f: conteudo = f.read(). Isso lê todo o conteúdo do arquivo para a variável conteudo.</a:t>
            </a:r>
            <a:endParaRPr/>
          </a:p>
        </p:txBody>
      </p:sp>
      <p:sp>
        <p:nvSpPr>
          <p:cNvPr id="327" name="Google Shape;327;p21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92807" y="811290"/>
            <a:ext cx="1017293" cy="1020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4369" y="696055"/>
            <a:ext cx="2014716" cy="360370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1"/>
          <p:cNvSpPr/>
          <p:nvPr/>
        </p:nvSpPr>
        <p:spPr>
          <a:xfrm>
            <a:off x="294369" y="1008641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1"/>
          <p:cNvSpPr/>
          <p:nvPr/>
        </p:nvSpPr>
        <p:spPr>
          <a:xfrm>
            <a:off x="294369" y="3110051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37" name="Google Shape;33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38" name="Google Shape;33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40" name="Google Shape;34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2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Escolhendo uma palavra</a:t>
            </a:r>
            <a:endParaRPr/>
          </a:p>
        </p:txBody>
      </p:sp>
      <p:sp>
        <p:nvSpPr>
          <p:cNvPr id="342" name="Google Shape;342;p22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43" name="Google Shape;34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2"/>
          <p:cNvSpPr txBox="1"/>
          <p:nvPr/>
        </p:nvSpPr>
        <p:spPr>
          <a:xfrm>
            <a:off x="885824" y="4417600"/>
            <a:ext cx="7559351" cy="292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https://cursos.alura.com.br/course/python-3-avancando-na-linguagem/task/25166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46" name="Google Shape;346;p22"/>
          <p:cNvSpPr txBox="1"/>
          <p:nvPr/>
        </p:nvSpPr>
        <p:spPr>
          <a:xfrm>
            <a:off x="2351875" y="787673"/>
            <a:ext cx="5113876" cy="341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escolher uma palavra aleatória de um arquivo em Python, primeiramente leia o arquivo e divida as palavras em uma lista usando splitlines(). Em seguida, utilize random.choice(lista) para selecionar uma palavra. Exemplo: palavra = random.choice(open('palavras.txt').read().splitlines()).</a:t>
            </a:r>
            <a:endParaRPr/>
          </a:p>
        </p:txBody>
      </p:sp>
      <p:sp>
        <p:nvSpPr>
          <p:cNvPr id="347" name="Google Shape;347;p22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94497" y="811290"/>
            <a:ext cx="1013912" cy="1020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4369" y="696055"/>
            <a:ext cx="2014716" cy="3603703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2"/>
          <p:cNvSpPr/>
          <p:nvPr/>
        </p:nvSpPr>
        <p:spPr>
          <a:xfrm>
            <a:off x="294369" y="1008641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2"/>
          <p:cNvSpPr/>
          <p:nvPr/>
        </p:nvSpPr>
        <p:spPr>
          <a:xfrm>
            <a:off x="294369" y="4052159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57" name="Google Shape;3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58" name="Google Shape;35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60" name="Google Shape;36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3"/>
          <p:cNvSpPr txBox="1"/>
          <p:nvPr/>
        </p:nvSpPr>
        <p:spPr>
          <a:xfrm>
            <a:off x="163900" y="158420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O que vimos na aula de hoje: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3"/>
          <p:cNvSpPr txBox="1"/>
          <p:nvPr/>
        </p:nvSpPr>
        <p:spPr>
          <a:xfrm>
            <a:off x="269543" y="1145300"/>
            <a:ext cx="85467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Aprendemos a escrever e ler arquivos em Python, abordando métodos para adicionar, acessar conteúdo e selecionar palavras aleatoriamente para o jogo desenvolvido.</a:t>
            </a:r>
            <a:endParaRPr/>
          </a:p>
        </p:txBody>
      </p:sp>
      <p:sp>
        <p:nvSpPr>
          <p:cNvPr id="363" name="Google Shape;363;p23"/>
          <p:cNvSpPr txBox="1"/>
          <p:nvPr/>
        </p:nvSpPr>
        <p:spPr>
          <a:xfrm>
            <a:off x="4042425" y="2957000"/>
            <a:ext cx="4807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próxima aula, estudaremos as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técnicas de aprimoramento, legibilidade e  manutenção do código.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4" name="Google Shape;36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9775" y="2897800"/>
            <a:ext cx="1588550" cy="15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70" name="Google Shape;37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71" name="Google Shape;37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73" name="Google Shape;37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4"/>
          <p:cNvSpPr txBox="1"/>
          <p:nvPr/>
        </p:nvSpPr>
        <p:spPr>
          <a:xfrm>
            <a:off x="337057" y="355370"/>
            <a:ext cx="8235444" cy="4465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Bibliografia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PUREWAL, Semmy. Aprendendo a Desenvolver Aplicações Web. Desenvolva rapidamente com as tecnologias JavaScript mais modernas. São Paulo: Novatec, 2014.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SILVA, L. F.; OLIVEIRA, A. D. de. Desenvolvimento de Software II C#: programação em camadas. [S. l.]:  CBL Edição do Autor, 2017. E-book.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MARTIN, R. C. Arquitetura limpa: o guia do artesão para estrutura e design de software. Rio de Janeiro: Alta Books, 2019. E-book.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GALOTTI, G. M. A. Qualidade de software. São Paulo: Pearson Education do Brasil, 2016. E-book.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VAZQUEZ, C. E.; SIMÕES, G. S. Engenharia de requisitos: software orientado ao negócio. São Paulo: Brasport, 2016. E-book.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 Netbeans; WebStorm; Sublime Text; Intellij IDEA; Astah Software; Netbeans; Python; Ccharp; Colab; PyCharm; Jupyter Notebook.</a:t>
            </a:r>
            <a:endParaRPr/>
          </a:p>
        </p:txBody>
      </p:sp>
      <p:sp>
        <p:nvSpPr>
          <p:cNvPr id="375" name="Google Shape;375;p24"/>
          <p:cNvSpPr txBox="1"/>
          <p:nvPr/>
        </p:nvSpPr>
        <p:spPr>
          <a:xfrm>
            <a:off x="141750" y="122995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81" name="Google Shape;38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82" name="Google Shape;38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84" name="Google Shape;38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5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 (Imagens)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5"/>
          <p:cNvSpPr txBox="1"/>
          <p:nvPr/>
        </p:nvSpPr>
        <p:spPr>
          <a:xfrm>
            <a:off x="326650" y="890131"/>
            <a:ext cx="8235444" cy="3272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Figuras e Imagens: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https://www.flaticon.com/br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https://www.istockphoto.com/br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https://raw.githubusercontent.com/zbtang/React-Native-ViewPager/HEAD/imgs/dotIndicator.gif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https://storyset.com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92" name="Google Shape;39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93" name="Google Shape;39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95" name="Google Shape;39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396" name="Google Shape;39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0700" y="189500"/>
            <a:ext cx="2754901" cy="2754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97" name="Google Shape;397;p26"/>
          <p:cNvSpPr txBox="1"/>
          <p:nvPr/>
        </p:nvSpPr>
        <p:spPr>
          <a:xfrm>
            <a:off x="1004400" y="3036475"/>
            <a:ext cx="7135200" cy="13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RCO+Aulas é um projeto da Secretaria de Estado da Educação do Paraná e está em constante revisão.  Todos os slides são de uso exclusivo dos professores da Rede Pública de Ensino, com a finalidade específica de aplicação em sala de aula, sendo totalmente vedada a publicização, reutilização, reprodução total ou parcial para quaisquer outros fins.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403" name="Google Shape;40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404" name="Google Shape;40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406" name="Google Shape;40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7"/>
          <p:cNvSpPr txBox="1"/>
          <p:nvPr/>
        </p:nvSpPr>
        <p:spPr>
          <a:xfrm>
            <a:off x="1106650" y="1373650"/>
            <a:ext cx="68454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publicação tem a cooperação entre a UNESCO e a Secretaria de Estado da Educação e do Esporte do Paraná no âmbito da parceria PRODOC 914BRZ1091, cujo objetivo é trazer soluções inovadoras de gestão da rede pública estadual de educação do Paraná para a melhoria da aprendizagem dos alunos. As indicações de nomes e a apresentação do material ao longo desta publicação não implicam a manifestação de qualquer opinião por parte da UNESCO a respeito da condição jurídica de qualquer país, território, cidade, região ou de suas autoridades, tampouco da delimitação de suas fronteiras ou limites As ideias e opiniões expressas nesta publicação são as dos autores e não refletem obrigatoriamente as da UNESCO nem comprometem a Organização.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7"/>
          <p:cNvSpPr txBox="1"/>
          <p:nvPr/>
        </p:nvSpPr>
        <p:spPr>
          <a:xfrm>
            <a:off x="2460550" y="837150"/>
            <a:ext cx="394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Cooperação Técnica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27"/>
          <p:cNvPicPr preferRelativeResize="0"/>
          <p:nvPr/>
        </p:nvPicPr>
        <p:blipFill rotWithShape="1">
          <a:blip r:embed="rId6">
            <a:alphaModFix/>
          </a:blip>
          <a:srcRect b="31728" l="1738" r="2199" t="30933"/>
          <a:stretch/>
        </p:blipFill>
        <p:spPr>
          <a:xfrm>
            <a:off x="6196968" y="4054475"/>
            <a:ext cx="1755081" cy="3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4020" y="3624045"/>
            <a:ext cx="1239850" cy="12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74" name="Google Shape;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215400" y="227859"/>
            <a:ext cx="4570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</a:t>
            </a:r>
            <a:r>
              <a:rPr b="1" lang="pt-BR" sz="36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de hoje</a:t>
            </a: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vamos: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77" name="Google Shape;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1644450" y="3360225"/>
            <a:ext cx="3944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um melhor aproveitamento de conteúdo você pode baixar o aplicativo da Alura para seu celular e acompanhar os materiais, clique nos respectivos links: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Ícone&#10;&#10;Descrição gerada automaticamente" id="79" name="Google Shape;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647" y="3267739"/>
            <a:ext cx="1043616" cy="104361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5497970" y="4392619"/>
            <a:ext cx="1386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7150514" y="4392619"/>
            <a:ext cx="135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14506" y="3029550"/>
            <a:ext cx="1386226" cy="13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33981" y="3021300"/>
            <a:ext cx="1386225" cy="13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2948493" y="1155440"/>
            <a:ext cx="5803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anipular arquivos em Python, incluindo escrita e leitura, além de escolher uma palavra de um arquivo para aplicações práticas.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90" name="Google Shape;9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91" name="Google Shape;9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93" name="Google Shape;9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"/>
          <p:cNvSpPr txBox="1"/>
          <p:nvPr/>
        </p:nvSpPr>
        <p:spPr>
          <a:xfrm>
            <a:off x="3184502" y="397457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ATENÇÃO PROFESSOR!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2270464" y="995789"/>
            <a:ext cx="6505200" cy="33624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Material aqui apresentado, segue a análise do plano de curso contemplando os componentes curriculares e seus objetos de conhecimento, sendo assim, você tem liberdade para customizar o material conforme seu contexto para maior aproveitamento do conteúdo. Em caso de falta ou indisponibilidade de acesso à internet no local de aula, você poderá utilizar os seguintes artigos para criação de material complementar para auxiliar na aula: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Leitura/Recursos Adicionais: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 Sugerida:</a:t>
            </a: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"Python Crash Course" por Eric Matthes, um capítulo dedicado a listas e estruturas de dados.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 Online:</a:t>
            </a: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Repl.it (https://repl.it) ou o Python Tutor (http://pythontutor.com), que permitem a execução de código Python online sem necessidade de instalação local.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1052231"/>
            <a:ext cx="2041864" cy="204186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/>
          <p:nvPr/>
        </p:nvSpPr>
        <p:spPr>
          <a:xfrm>
            <a:off x="1197200" y="3165100"/>
            <a:ext cx="7638300" cy="1193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99650" y="3303371"/>
            <a:ext cx="970825" cy="9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05" name="Google Shape;10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07" name="Google Shape;10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/>
          <p:nvPr/>
        </p:nvSpPr>
        <p:spPr>
          <a:xfrm>
            <a:off x="186075" y="189495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 anterior…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 txBox="1"/>
          <p:nvPr/>
        </p:nvSpPr>
        <p:spPr>
          <a:xfrm>
            <a:off x="3377305" y="1440098"/>
            <a:ext cx="50766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Exploramos a implementação do encerramento do jogo, onde com determinada quantidade de erros ele iria encerrar.</a:t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6200" y="1440100"/>
            <a:ext cx="2002701" cy="200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16" name="Google Shape;11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17" name="Google Shape;11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6"/>
          <p:cNvSpPr txBox="1"/>
          <p:nvPr/>
        </p:nvSpPr>
        <p:spPr>
          <a:xfrm>
            <a:off x="3033375" y="189500"/>
            <a:ext cx="529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Para pensarmos juntos! 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6"/>
          <p:cNvSpPr txBox="1"/>
          <p:nvPr/>
        </p:nvSpPr>
        <p:spPr>
          <a:xfrm>
            <a:off x="2972850" y="932975"/>
            <a:ext cx="59841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João, um jovem programador, está desenvolvendo um jogo de forca em Python para seu portfólio</a:t>
            </a:r>
            <a:r>
              <a:rPr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 quer aprimorar o jogo, escolhendo palavras aleatoriamente de um arquivo de texto, mas não sabe como ler ou escrever em arquivos com Python.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João pode ler uma lista de palavras de um arquivo e escolher uma aleatoriamente para o jogo?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00" y="90150"/>
            <a:ext cx="2790538" cy="496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121" name="Google Shape;12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28" name="Google Shape;12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29" name="Google Shape;12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31" name="Google Shape;13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"/>
          <p:cNvSpPr txBox="1"/>
          <p:nvPr/>
        </p:nvSpPr>
        <p:spPr>
          <a:xfrm>
            <a:off x="109800" y="90225"/>
            <a:ext cx="80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Para pensarmos juntos! 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333875" y="992925"/>
            <a:ext cx="51201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João pode ler palavras de um arquivo e escolher uma aleatoriamente para seu jogo de forca em Python?</a:t>
            </a:r>
            <a:endParaRPr b="1" i="0" sz="3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1786" y="4277238"/>
            <a:ext cx="1130943" cy="7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 txBox="1"/>
          <p:nvPr/>
        </p:nvSpPr>
        <p:spPr>
          <a:xfrm>
            <a:off x="4921637" y="4563937"/>
            <a:ext cx="3095100" cy="5562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Quem sabe responde!</a:t>
            </a:r>
            <a:endParaRPr b="1" i="0" sz="21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3975" y="1174874"/>
            <a:ext cx="3393763" cy="24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8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9800" y="90225"/>
            <a:ext cx="4963200" cy="49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8"/>
          <p:cNvPicPr preferRelativeResize="0"/>
          <p:nvPr/>
        </p:nvPicPr>
        <p:blipFill rotWithShape="1">
          <a:blip r:embed="rId3">
            <a:alphaModFix amt="30000"/>
          </a:blip>
          <a:srcRect b="0" l="0" r="20191" t="0"/>
          <a:stretch/>
        </p:blipFill>
        <p:spPr>
          <a:xfrm>
            <a:off x="5073000" y="90225"/>
            <a:ext cx="3961200" cy="49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45" name="Google Shape;14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8"/>
          <p:cNvSpPr txBox="1"/>
          <p:nvPr/>
        </p:nvSpPr>
        <p:spPr>
          <a:xfrm>
            <a:off x="109788" y="90220"/>
            <a:ext cx="609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42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</a:t>
            </a:r>
            <a:endParaRPr b="0" i="0" sz="39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8"/>
          <p:cNvSpPr txBox="1"/>
          <p:nvPr/>
        </p:nvSpPr>
        <p:spPr>
          <a:xfrm>
            <a:off x="267375" y="2150675"/>
            <a:ext cx="85416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Primeiro, ele abre o arquivo em modo de leitura, lê seu conteúdo, divide as palavras em uma lista e, então, usa </a:t>
            </a:r>
            <a:r>
              <a:rPr b="1" i="0" lang="pt-BR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random.choice()</a:t>
            </a:r>
            <a:r>
              <a:rPr b="0" i="0" lang="pt-BR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para selecionar uma palavra aleatoriamente. Isso não apenas resolve seu problema, mas também o introduz à manipulação de arquivos, uma habilidade valiosa para qualquer desenvolvedor. </a:t>
            </a:r>
            <a:endParaRPr b="1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8"/>
          <p:cNvSpPr txBox="1"/>
          <p:nvPr/>
        </p:nvSpPr>
        <p:spPr>
          <a:xfrm>
            <a:off x="2564350" y="4609875"/>
            <a:ext cx="426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9" name="Google Shape;149;p8"/>
          <p:cNvSpPr txBox="1"/>
          <p:nvPr/>
        </p:nvSpPr>
        <p:spPr>
          <a:xfrm>
            <a:off x="109800" y="869375"/>
            <a:ext cx="8924400" cy="1077300"/>
          </a:xfrm>
          <a:prstGeom prst="rect">
            <a:avLst/>
          </a:prstGeom>
          <a:solidFill>
            <a:srgbClr val="FFFFFF">
              <a:alpha val="515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João pode usar o módulo random junto com as funções </a:t>
            </a:r>
            <a:r>
              <a:rPr b="1"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open()</a:t>
            </a:r>
            <a:r>
              <a:rPr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read() </a:t>
            </a:r>
            <a:r>
              <a:rPr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b="1"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split()</a:t>
            </a:r>
            <a:r>
              <a:rPr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Python. </a:t>
            </a:r>
            <a:endParaRPr sz="1900"/>
          </a:p>
        </p:txBody>
      </p:sp>
      <p:pic>
        <p:nvPicPr>
          <p:cNvPr id="150" name="Google Shape;15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8095" y="138874"/>
            <a:ext cx="872205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7878" y="4472425"/>
            <a:ext cx="572411" cy="5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57" name="Google Shape;15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58" name="Google Shape;15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60" name="Google Shape;16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 txBox="1"/>
          <p:nvPr/>
        </p:nvSpPr>
        <p:spPr>
          <a:xfrm>
            <a:off x="149125" y="143645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Resposta: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9"/>
          <p:cNvSpPr txBox="1"/>
          <p:nvPr/>
        </p:nvSpPr>
        <p:spPr>
          <a:xfrm>
            <a:off x="259975" y="1017000"/>
            <a:ext cx="4787400" cy="24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Ao dominar a leitura e escrita de arquivos, João pode expandir significativamente a funcionalidade de seus projetos, armazenando dados externos e configurando jogos de forma mais dinâmica.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895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